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Lst>
  <p:sldSz cy="5143500" cx="9144000"/>
  <p:notesSz cx="6858000" cy="9144000"/>
  <p:embeddedFontLst>
    <p:embeddedFont>
      <p:font typeface="Oswald Medium"/>
      <p:regular r:id="rId12"/>
      <p:bold r:id="rId13"/>
    </p:embeddedFont>
    <p:embeddedFont>
      <p:font typeface="Helvetica Neue"/>
      <p:regular r:id="rId14"/>
      <p:bold r:id="rId15"/>
      <p:italic r:id="rId16"/>
      <p:boldItalic r:id="rId17"/>
    </p:embeddedFont>
    <p:embeddedFont>
      <p:font typeface="Oswald"/>
      <p:regular r:id="rId18"/>
      <p:bold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OswaldMedium-bold.fntdata"/><Relationship Id="rId12" Type="http://schemas.openxmlformats.org/officeDocument/2006/relationships/font" Target="fonts/OswaldMedium-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HelveticaNeue-bold.fntdata"/><Relationship Id="rId14" Type="http://schemas.openxmlformats.org/officeDocument/2006/relationships/font" Target="fonts/HelveticaNeue-regular.fntdata"/><Relationship Id="rId17" Type="http://schemas.openxmlformats.org/officeDocument/2006/relationships/font" Target="fonts/HelveticaNeue-boldItalic.fntdata"/><Relationship Id="rId16" Type="http://schemas.openxmlformats.org/officeDocument/2006/relationships/font" Target="fonts/HelveticaNeue-italic.fntdata"/><Relationship Id="rId5" Type="http://schemas.openxmlformats.org/officeDocument/2006/relationships/notesMaster" Target="notesMasters/notesMaster1.xml"/><Relationship Id="rId19" Type="http://schemas.openxmlformats.org/officeDocument/2006/relationships/font" Target="fonts/Oswald-bold.fntdata"/><Relationship Id="rId6" Type="http://schemas.openxmlformats.org/officeDocument/2006/relationships/slide" Target="slides/slide1.xml"/><Relationship Id="rId18" Type="http://schemas.openxmlformats.org/officeDocument/2006/relationships/font" Target="fonts/Oswald-regular.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g2e6d1a8435a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g2e6d1a8435a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2e6e3f06dbb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2e6e3f06dbb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2e8ed8f41f3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2e8ed8f41f3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2e9e5319372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2e9e5319372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2e8ed8f41f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2e8ed8f41f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jp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11.jpg"/><Relationship Id="rId5"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0.jpg"/><Relationship Id="rId4" Type="http://schemas.openxmlformats.org/officeDocument/2006/relationships/image" Target="../media/image3.png"/><Relationship Id="rId5" Type="http://schemas.openxmlformats.org/officeDocument/2006/relationships/hyperlink" Target="mailto:dewdances@gmail.com" TargetMode="External"/><Relationship Id="rId6" Type="http://schemas.openxmlformats.org/officeDocument/2006/relationships/hyperlink" Target="http://www.dewdance.com" TargetMode="External"/><Relationship Id="rId7"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b="6094" l="0" r="0" t="6094"/>
          <a:stretch/>
        </p:blipFill>
        <p:spPr>
          <a:xfrm>
            <a:off x="-160425" y="-93889"/>
            <a:ext cx="9304428" cy="5445439"/>
          </a:xfrm>
          <a:prstGeom prst="rect">
            <a:avLst/>
          </a:prstGeom>
          <a:noFill/>
          <a:ln>
            <a:noFill/>
          </a:ln>
        </p:spPr>
      </p:pic>
      <p:sp>
        <p:nvSpPr>
          <p:cNvPr id="55" name="Google Shape;55;p13"/>
          <p:cNvSpPr txBox="1"/>
          <p:nvPr/>
        </p:nvSpPr>
        <p:spPr>
          <a:xfrm>
            <a:off x="3918900" y="-903700"/>
            <a:ext cx="1833300" cy="83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300">
                <a:solidFill>
                  <a:schemeClr val="lt1"/>
                </a:solidFill>
              </a:rPr>
              <a:t>Dew Dance</a:t>
            </a:r>
            <a:endParaRPr b="1" sz="2300">
              <a:solidFill>
                <a:schemeClr val="lt1"/>
              </a:solidFill>
            </a:endParaRPr>
          </a:p>
        </p:txBody>
      </p:sp>
      <p:pic>
        <p:nvPicPr>
          <p:cNvPr id="56" name="Google Shape;56;p13"/>
          <p:cNvPicPr preferRelativeResize="0"/>
          <p:nvPr/>
        </p:nvPicPr>
        <p:blipFill>
          <a:blip r:embed="rId4">
            <a:alphaModFix/>
          </a:blip>
          <a:stretch>
            <a:fillRect/>
          </a:stretch>
        </p:blipFill>
        <p:spPr>
          <a:xfrm>
            <a:off x="80300" y="100852"/>
            <a:ext cx="1122875" cy="1122875"/>
          </a:xfrm>
          <a:prstGeom prst="rect">
            <a:avLst/>
          </a:prstGeom>
          <a:noFill/>
          <a:ln>
            <a:noFill/>
          </a:ln>
        </p:spPr>
      </p:pic>
      <p:sp>
        <p:nvSpPr>
          <p:cNvPr id="57" name="Google Shape;57;p13"/>
          <p:cNvSpPr txBox="1"/>
          <p:nvPr/>
        </p:nvSpPr>
        <p:spPr>
          <a:xfrm>
            <a:off x="1153050" y="200250"/>
            <a:ext cx="5478600" cy="52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500">
                <a:solidFill>
                  <a:schemeClr val="lt1"/>
                </a:solidFill>
                <a:latin typeface="Oswald"/>
                <a:ea typeface="Oswald"/>
                <a:cs typeface="Oswald"/>
                <a:sym typeface="Oswald"/>
              </a:rPr>
              <a:t>DEW DANCE</a:t>
            </a:r>
            <a:endParaRPr b="1" sz="2500">
              <a:solidFill>
                <a:schemeClr val="lt1"/>
              </a:solidFill>
              <a:latin typeface="Oswald"/>
              <a:ea typeface="Oswald"/>
              <a:cs typeface="Oswald"/>
              <a:sym typeface="Oswald"/>
            </a:endParaRPr>
          </a:p>
        </p:txBody>
      </p:sp>
      <p:sp>
        <p:nvSpPr>
          <p:cNvPr id="58" name="Google Shape;58;p13"/>
          <p:cNvSpPr txBox="1"/>
          <p:nvPr/>
        </p:nvSpPr>
        <p:spPr>
          <a:xfrm>
            <a:off x="1153050" y="646950"/>
            <a:ext cx="50397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700">
                <a:solidFill>
                  <a:schemeClr val="lt1"/>
                </a:solidFill>
                <a:latin typeface="Helvetica Neue"/>
                <a:ea typeface="Helvetica Neue"/>
                <a:cs typeface="Helvetica Neue"/>
                <a:sym typeface="Helvetica Neue"/>
              </a:rPr>
              <a:t>Schools Outreach Programme </a:t>
            </a:r>
            <a:endParaRPr sz="600">
              <a:latin typeface="Helvetica Neue"/>
              <a:ea typeface="Helvetica Neue"/>
              <a:cs typeface="Helvetica Neue"/>
              <a:sym typeface="Helvetica Neue"/>
            </a:endParaRPr>
          </a:p>
        </p:txBody>
      </p:sp>
      <p:sp>
        <p:nvSpPr>
          <p:cNvPr id="59" name="Google Shape;59;p13"/>
          <p:cNvSpPr txBox="1"/>
          <p:nvPr/>
        </p:nvSpPr>
        <p:spPr>
          <a:xfrm>
            <a:off x="7935600" y="4828650"/>
            <a:ext cx="12084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solidFill>
                  <a:schemeClr val="accent3"/>
                </a:solidFill>
                <a:latin typeface="Helvetica Neue"/>
                <a:ea typeface="Helvetica Neue"/>
                <a:cs typeface="Helvetica Neue"/>
                <a:sym typeface="Helvetica Neue"/>
              </a:rPr>
              <a:t>Photo by Stu Alsop </a:t>
            </a:r>
            <a:endParaRPr sz="100">
              <a:solidFill>
                <a:schemeClr val="accent3"/>
              </a:solidFill>
              <a:latin typeface="Helvetica Neue"/>
              <a:ea typeface="Helvetica Neue"/>
              <a:cs typeface="Helvetica Neue"/>
              <a:sym typeface="Helvetica Neue"/>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pic>
        <p:nvPicPr>
          <p:cNvPr id="64" name="Google Shape;64;p14"/>
          <p:cNvPicPr preferRelativeResize="0"/>
          <p:nvPr/>
        </p:nvPicPr>
        <p:blipFill>
          <a:blip r:embed="rId3">
            <a:alphaModFix/>
          </a:blip>
          <a:stretch>
            <a:fillRect/>
          </a:stretch>
        </p:blipFill>
        <p:spPr>
          <a:xfrm>
            <a:off x="0" y="0"/>
            <a:ext cx="9213025" cy="5143500"/>
          </a:xfrm>
          <a:prstGeom prst="rect">
            <a:avLst/>
          </a:prstGeom>
          <a:noFill/>
          <a:ln cap="flat" cmpd="sng" w="9525">
            <a:solidFill>
              <a:srgbClr val="6AA84F"/>
            </a:solidFill>
            <a:prstDash val="solid"/>
            <a:round/>
            <a:headEnd len="sm" w="sm" type="none"/>
            <a:tailEnd len="sm" w="sm" type="none"/>
          </a:ln>
        </p:spPr>
      </p:pic>
      <p:pic>
        <p:nvPicPr>
          <p:cNvPr id="65" name="Google Shape;65;p14"/>
          <p:cNvPicPr preferRelativeResize="0"/>
          <p:nvPr/>
        </p:nvPicPr>
        <p:blipFill rotWithShape="1">
          <a:blip r:embed="rId4">
            <a:alphaModFix/>
          </a:blip>
          <a:srcRect b="4166" l="0" r="14617" t="20486"/>
          <a:stretch/>
        </p:blipFill>
        <p:spPr>
          <a:xfrm>
            <a:off x="0" y="0"/>
            <a:ext cx="3921677" cy="5143501"/>
          </a:xfrm>
          <a:prstGeom prst="rect">
            <a:avLst/>
          </a:prstGeom>
          <a:noFill/>
          <a:ln cap="flat" cmpd="sng" w="9525">
            <a:solidFill>
              <a:srgbClr val="38761D"/>
            </a:solidFill>
            <a:prstDash val="solid"/>
            <a:round/>
            <a:headEnd len="sm" w="sm" type="none"/>
            <a:tailEnd len="sm" w="sm" type="none"/>
          </a:ln>
        </p:spPr>
      </p:pic>
      <p:sp>
        <p:nvSpPr>
          <p:cNvPr id="66" name="Google Shape;66;p14"/>
          <p:cNvSpPr txBox="1"/>
          <p:nvPr/>
        </p:nvSpPr>
        <p:spPr>
          <a:xfrm>
            <a:off x="4148300" y="69000"/>
            <a:ext cx="4917000" cy="4707000"/>
          </a:xfrm>
          <a:prstGeom prst="rect">
            <a:avLst/>
          </a:prstGeom>
          <a:noFill/>
          <a:ln>
            <a:noFill/>
          </a:ln>
        </p:spPr>
        <p:txBody>
          <a:bodyPr anchorCtr="0" anchor="t" bIns="91425" lIns="91425" spcFirstLastPara="1" rIns="91425" wrap="square" tIns="91425">
            <a:spAutoFit/>
          </a:bodyPr>
          <a:lstStyle/>
          <a:p>
            <a:pPr indent="0" lvl="0" marL="0" rtl="0" algn="l">
              <a:lnSpc>
                <a:spcPct val="135000"/>
              </a:lnSpc>
              <a:spcBef>
                <a:spcPts val="5000"/>
              </a:spcBef>
              <a:spcAft>
                <a:spcPts val="0"/>
              </a:spcAft>
              <a:buNone/>
            </a:pPr>
            <a:r>
              <a:rPr lang="en" sz="2500">
                <a:solidFill>
                  <a:srgbClr val="6AA84F"/>
                </a:solidFill>
                <a:latin typeface="Oswald Medium"/>
                <a:ea typeface="Oswald Medium"/>
                <a:cs typeface="Oswald Medium"/>
                <a:sym typeface="Oswald Medium"/>
              </a:rPr>
              <a:t>                     </a:t>
            </a:r>
            <a:r>
              <a:rPr lang="en" sz="2500">
                <a:solidFill>
                  <a:srgbClr val="6AA84F"/>
                </a:solidFill>
                <a:latin typeface="Oswald Medium"/>
                <a:ea typeface="Oswald Medium"/>
                <a:cs typeface="Oswald Medium"/>
                <a:sym typeface="Oswald Medium"/>
              </a:rPr>
              <a:t>ABOUT US</a:t>
            </a:r>
            <a:br>
              <a:rPr lang="en" sz="2500">
                <a:solidFill>
                  <a:srgbClr val="6AA84F"/>
                </a:solidFill>
                <a:latin typeface="Oswald Medium"/>
                <a:ea typeface="Oswald Medium"/>
                <a:cs typeface="Oswald Medium"/>
                <a:sym typeface="Oswald Medium"/>
              </a:rPr>
            </a:br>
            <a:r>
              <a:rPr b="1" lang="en" sz="1350">
                <a:latin typeface="Helvetica"/>
                <a:ea typeface="Helvetica"/>
                <a:cs typeface="Helvetica"/>
                <a:sym typeface="Helvetica"/>
              </a:rPr>
              <a:t>We help schools create meaning and impact through dance storytelling, enriching lives, fostering connection, and inspiring hope in our community and beyond. </a:t>
            </a:r>
            <a:br>
              <a:rPr b="1" lang="en" sz="1250">
                <a:latin typeface="Helvetica"/>
                <a:ea typeface="Helvetica"/>
                <a:cs typeface="Helvetica"/>
                <a:sym typeface="Helvetica"/>
              </a:rPr>
            </a:br>
            <a:br>
              <a:rPr b="1" lang="en" sz="1250">
                <a:latin typeface="Helvetica"/>
                <a:ea typeface="Helvetica"/>
                <a:cs typeface="Helvetica"/>
                <a:sym typeface="Helvetica"/>
              </a:rPr>
            </a:br>
            <a:r>
              <a:rPr b="1" i="1" lang="en" sz="1200">
                <a:latin typeface="Helvetica"/>
                <a:ea typeface="Helvetica"/>
                <a:cs typeface="Helvetica"/>
                <a:sym typeface="Helvetica"/>
              </a:rPr>
              <a:t>Dew Dance</a:t>
            </a:r>
            <a:r>
              <a:rPr lang="en" sz="1200">
                <a:latin typeface="Helvetica"/>
                <a:ea typeface="Helvetica"/>
                <a:cs typeface="Helvetica"/>
                <a:sym typeface="Helvetica"/>
              </a:rPr>
              <a:t> is a contemporary dance company based in High Wycombe, creating work that resonates deeply and ignites the imagination. W</a:t>
            </a:r>
            <a:r>
              <a:rPr lang="en" sz="1200">
                <a:latin typeface="Helvetica"/>
                <a:ea typeface="Helvetica"/>
                <a:cs typeface="Helvetica"/>
                <a:sym typeface="Helvetica"/>
              </a:rPr>
              <a:t>e want everyone to experience the transformative power of dance that transcends language. We produce new dance with meaningful messages, deliver workshops, and engage in performance projects with the community. By forming partnerships with local organisations, we build a network that brings together Buckinghamshire artists and residents with a  goal is to enrich the local cultural landscape through accessible art, events, and workshops.</a:t>
            </a:r>
            <a:endParaRPr sz="1200">
              <a:latin typeface="Helvetica"/>
              <a:ea typeface="Helvetica"/>
              <a:cs typeface="Helvetica"/>
              <a:sym typeface="Helvetica"/>
            </a:endParaRPr>
          </a:p>
          <a:p>
            <a:pPr indent="0" lvl="0" marL="0" rtl="0" algn="l">
              <a:spcBef>
                <a:spcPts val="1500"/>
              </a:spcBef>
              <a:spcAft>
                <a:spcPts val="0"/>
              </a:spcAft>
              <a:buNone/>
            </a:pPr>
            <a:r>
              <a:rPr b="1" lang="en">
                <a:latin typeface="Helvetica"/>
                <a:ea typeface="Helvetica"/>
                <a:cs typeface="Helvetica"/>
                <a:sym typeface="Helvetica"/>
              </a:rPr>
              <a:t>Partnered With</a:t>
            </a:r>
            <a:endParaRPr b="1">
              <a:latin typeface="Helvetica"/>
              <a:ea typeface="Helvetica"/>
              <a:cs typeface="Helvetica"/>
              <a:sym typeface="Helvetica"/>
            </a:endParaRPr>
          </a:p>
        </p:txBody>
      </p:sp>
      <p:pic>
        <p:nvPicPr>
          <p:cNvPr id="67" name="Google Shape;67;p14"/>
          <p:cNvPicPr preferRelativeResize="0"/>
          <p:nvPr/>
        </p:nvPicPr>
        <p:blipFill rotWithShape="1">
          <a:blip r:embed="rId5">
            <a:alphaModFix/>
          </a:blip>
          <a:srcRect b="35057" l="37782" r="16354" t="48659"/>
          <a:stretch/>
        </p:blipFill>
        <p:spPr>
          <a:xfrm>
            <a:off x="5724800" y="4333725"/>
            <a:ext cx="2925225" cy="61805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5"/>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73" name="Google Shape;73;p15"/>
          <p:cNvSpPr txBox="1"/>
          <p:nvPr>
            <p:ph idx="1" type="body"/>
          </p:nvPr>
        </p:nvSpPr>
        <p:spPr>
          <a:xfrm>
            <a:off x="0" y="-22150"/>
            <a:ext cx="5035200" cy="5165700"/>
          </a:xfrm>
          <a:prstGeom prst="rect">
            <a:avLst/>
          </a:prstGeom>
          <a:solidFill>
            <a:srgbClr val="D9D2E9"/>
          </a:solidFill>
          <a:ln cap="flat" cmpd="sng" w="9525">
            <a:solidFill>
              <a:srgbClr val="674EA7"/>
            </a:solidFill>
            <a:prstDash val="solid"/>
            <a:round/>
            <a:headEnd len="sm" w="sm" type="none"/>
            <a:tailEnd len="sm" w="sm" type="none"/>
          </a:ln>
        </p:spPr>
        <p:txBody>
          <a:bodyPr anchorCtr="0" anchor="t" bIns="91425" lIns="91425" spcFirstLastPara="1" rIns="91425" wrap="square" tIns="91425">
            <a:normAutofit fontScale="25000"/>
          </a:bodyPr>
          <a:lstStyle/>
          <a:p>
            <a:pPr indent="0" lvl="0" marL="0" rtl="0" algn="just">
              <a:lnSpc>
                <a:spcPct val="115000"/>
              </a:lnSpc>
              <a:spcBef>
                <a:spcPts val="5000"/>
              </a:spcBef>
              <a:spcAft>
                <a:spcPts val="0"/>
              </a:spcAft>
              <a:buNone/>
            </a:pPr>
            <a:r>
              <a:rPr lang="en" sz="6000">
                <a:solidFill>
                  <a:srgbClr val="351C75"/>
                </a:solidFill>
                <a:latin typeface="Oswald Medium"/>
                <a:ea typeface="Oswald Medium"/>
                <a:cs typeface="Oswald Medium"/>
                <a:sym typeface="Oswald Medium"/>
              </a:rPr>
              <a:t>   </a:t>
            </a:r>
            <a:r>
              <a:rPr lang="en" sz="10000">
                <a:solidFill>
                  <a:srgbClr val="351C75"/>
                </a:solidFill>
                <a:latin typeface="Oswald Medium"/>
                <a:ea typeface="Oswald Medium"/>
                <a:cs typeface="Oswald Medium"/>
                <a:sym typeface="Oswald Medium"/>
              </a:rPr>
              <a:t>Our Schools Outreach Programme</a:t>
            </a:r>
            <a:br>
              <a:rPr lang="en" sz="6000">
                <a:solidFill>
                  <a:srgbClr val="1155CC"/>
                </a:solidFill>
                <a:latin typeface="Oswald Medium"/>
                <a:ea typeface="Oswald Medium"/>
                <a:cs typeface="Oswald Medium"/>
                <a:sym typeface="Oswald Medium"/>
              </a:rPr>
            </a:br>
            <a:br>
              <a:rPr lang="en" sz="6000">
                <a:solidFill>
                  <a:srgbClr val="6D9EEB"/>
                </a:solidFill>
                <a:latin typeface="Oswald Medium"/>
                <a:ea typeface="Oswald Medium"/>
                <a:cs typeface="Oswald Medium"/>
                <a:sym typeface="Oswald Medium"/>
              </a:rPr>
            </a:br>
            <a:r>
              <a:rPr lang="en" sz="4800">
                <a:solidFill>
                  <a:schemeClr val="dk1"/>
                </a:solidFill>
                <a:latin typeface="Helvetica"/>
                <a:ea typeface="Helvetica"/>
                <a:cs typeface="Helvetica"/>
                <a:sym typeface="Helvetica"/>
              </a:rPr>
              <a:t>We are excited to offer our Schools Outreach Programme, designed to complement and enhance the existing dance curriculum in Schools and Colleges. This programme aims to promote creativity, physical fitness, and community engagement among students, using our latest performance pieces, </a:t>
            </a:r>
            <a:r>
              <a:rPr b="1" lang="en" sz="4800">
                <a:solidFill>
                  <a:schemeClr val="dk1"/>
                </a:solidFill>
                <a:latin typeface="Helvetica"/>
                <a:ea typeface="Helvetica"/>
                <a:cs typeface="Helvetica"/>
                <a:sym typeface="Helvetica"/>
              </a:rPr>
              <a:t>‘TRASH’ </a:t>
            </a:r>
            <a:r>
              <a:rPr lang="en" sz="4800">
                <a:solidFill>
                  <a:schemeClr val="dk1"/>
                </a:solidFill>
                <a:latin typeface="Helvetica"/>
                <a:ea typeface="Helvetica"/>
                <a:cs typeface="Helvetica"/>
                <a:sym typeface="Helvetica"/>
              </a:rPr>
              <a:t>and</a:t>
            </a:r>
            <a:r>
              <a:rPr b="1" lang="en" sz="4800">
                <a:solidFill>
                  <a:schemeClr val="dk1"/>
                </a:solidFill>
                <a:latin typeface="Helvetica"/>
                <a:ea typeface="Helvetica"/>
                <a:cs typeface="Helvetica"/>
                <a:sym typeface="Helvetica"/>
              </a:rPr>
              <a:t> ‘Under the Treetops’ </a:t>
            </a:r>
            <a:r>
              <a:rPr lang="en" sz="4800">
                <a:solidFill>
                  <a:schemeClr val="dk1"/>
                </a:solidFill>
                <a:latin typeface="Helvetica"/>
                <a:ea typeface="Helvetica"/>
                <a:cs typeface="Helvetica"/>
                <a:sym typeface="Helvetica"/>
              </a:rPr>
              <a:t>as a key elements of the curriculum. </a:t>
            </a:r>
            <a:endParaRPr sz="4800">
              <a:solidFill>
                <a:schemeClr val="dk1"/>
              </a:solidFill>
              <a:latin typeface="Helvetica"/>
              <a:ea typeface="Helvetica"/>
              <a:cs typeface="Helvetica"/>
              <a:sym typeface="Helvetica"/>
            </a:endParaRPr>
          </a:p>
          <a:p>
            <a:pPr indent="0" lvl="0" marL="0" rtl="0" algn="l">
              <a:lnSpc>
                <a:spcPct val="100000"/>
              </a:lnSpc>
              <a:spcBef>
                <a:spcPts val="1500"/>
              </a:spcBef>
              <a:spcAft>
                <a:spcPts val="400"/>
              </a:spcAft>
              <a:buNone/>
            </a:pPr>
            <a:r>
              <a:rPr b="1" lang="en" sz="4800">
                <a:solidFill>
                  <a:schemeClr val="dk1"/>
                </a:solidFill>
                <a:latin typeface="Helvetica Neue"/>
                <a:ea typeface="Helvetica Neue"/>
                <a:cs typeface="Helvetica Neue"/>
                <a:sym typeface="Helvetica Neue"/>
              </a:rPr>
              <a:t>Our Workshops are designed to be:</a:t>
            </a:r>
            <a:br>
              <a:rPr lang="en" sz="4800">
                <a:solidFill>
                  <a:schemeClr val="dk1"/>
                </a:solidFill>
                <a:latin typeface="Helvetica Neue"/>
                <a:ea typeface="Helvetica Neue"/>
                <a:cs typeface="Helvetica Neue"/>
                <a:sym typeface="Helvetica Neue"/>
              </a:rPr>
            </a:br>
            <a:r>
              <a:rPr b="1" lang="en" sz="4800">
                <a:solidFill>
                  <a:schemeClr val="dk1"/>
                </a:solidFill>
                <a:latin typeface="Helvetica Neue"/>
                <a:ea typeface="Helvetica Neue"/>
                <a:cs typeface="Helvetica Neue"/>
                <a:sym typeface="Helvetica Neue"/>
              </a:rPr>
              <a:t>Inclusive</a:t>
            </a:r>
            <a:r>
              <a:rPr lang="en" sz="4800">
                <a:solidFill>
                  <a:schemeClr val="dk1"/>
                </a:solidFill>
                <a:latin typeface="Helvetica Neue"/>
                <a:ea typeface="Helvetica Neue"/>
                <a:cs typeface="Helvetica Neue"/>
                <a:sym typeface="Helvetica Neue"/>
              </a:rPr>
              <a:t>: Relevant and achievable for all students, ensuring everyone can participate and benefit.</a:t>
            </a:r>
            <a:br>
              <a:rPr lang="en" sz="4800">
                <a:solidFill>
                  <a:schemeClr val="dk1"/>
                </a:solidFill>
                <a:latin typeface="Helvetica Neue"/>
                <a:ea typeface="Helvetica Neue"/>
                <a:cs typeface="Helvetica Neue"/>
                <a:sym typeface="Helvetica Neue"/>
              </a:rPr>
            </a:br>
            <a:br>
              <a:rPr lang="en" sz="4800">
                <a:solidFill>
                  <a:schemeClr val="dk1"/>
                </a:solidFill>
                <a:latin typeface="Helvetica Neue"/>
                <a:ea typeface="Helvetica Neue"/>
                <a:cs typeface="Helvetica Neue"/>
                <a:sym typeface="Helvetica Neue"/>
              </a:rPr>
            </a:br>
            <a:r>
              <a:rPr b="1" lang="en" sz="4800">
                <a:solidFill>
                  <a:schemeClr val="dk1"/>
                </a:solidFill>
                <a:latin typeface="Helvetica Neue"/>
                <a:ea typeface="Helvetica Neue"/>
                <a:cs typeface="Helvetica Neue"/>
                <a:sym typeface="Helvetica Neue"/>
              </a:rPr>
              <a:t>Coherent</a:t>
            </a:r>
            <a:r>
              <a:rPr lang="en" sz="4800">
                <a:solidFill>
                  <a:schemeClr val="dk1"/>
                </a:solidFill>
                <a:latin typeface="Helvetica Neue"/>
                <a:ea typeface="Helvetica Neue"/>
                <a:cs typeface="Helvetica Neue"/>
                <a:sym typeface="Helvetica Neue"/>
              </a:rPr>
              <a:t>: Enabling dancers to experience the full spectrum of creating, performing, audience participation, and leading.</a:t>
            </a:r>
            <a:br>
              <a:rPr lang="en" sz="4800">
                <a:solidFill>
                  <a:schemeClr val="dk1"/>
                </a:solidFill>
                <a:latin typeface="Helvetica Neue"/>
                <a:ea typeface="Helvetica Neue"/>
                <a:cs typeface="Helvetica Neue"/>
                <a:sym typeface="Helvetica Neue"/>
              </a:rPr>
            </a:br>
            <a:br>
              <a:rPr lang="en" sz="4800">
                <a:solidFill>
                  <a:schemeClr val="dk1"/>
                </a:solidFill>
                <a:latin typeface="Helvetica Neue"/>
                <a:ea typeface="Helvetica Neue"/>
                <a:cs typeface="Helvetica Neue"/>
                <a:sym typeface="Helvetica Neue"/>
              </a:rPr>
            </a:br>
            <a:r>
              <a:rPr b="1" lang="en" sz="4800">
                <a:solidFill>
                  <a:schemeClr val="dk1"/>
                </a:solidFill>
                <a:latin typeface="Helvetica Neue"/>
                <a:ea typeface="Helvetica Neue"/>
                <a:cs typeface="Helvetica Neue"/>
                <a:sym typeface="Helvetica Neue"/>
              </a:rPr>
              <a:t>Purposeful</a:t>
            </a:r>
            <a:r>
              <a:rPr lang="en" sz="4800">
                <a:solidFill>
                  <a:schemeClr val="dk1"/>
                </a:solidFill>
                <a:latin typeface="Helvetica Neue"/>
                <a:ea typeface="Helvetica Neue"/>
                <a:cs typeface="Helvetica Neue"/>
                <a:sym typeface="Helvetica Neue"/>
              </a:rPr>
              <a:t>: Providing opportunities for creative and learning work that is meaningful and engaging.</a:t>
            </a:r>
            <a:br>
              <a:rPr lang="en" sz="4800">
                <a:solidFill>
                  <a:schemeClr val="dk1"/>
                </a:solidFill>
                <a:latin typeface="Helvetica Neue"/>
                <a:ea typeface="Helvetica Neue"/>
                <a:cs typeface="Helvetica Neue"/>
                <a:sym typeface="Helvetica Neue"/>
              </a:rPr>
            </a:br>
            <a:br>
              <a:rPr lang="en" sz="4800">
                <a:solidFill>
                  <a:schemeClr val="dk1"/>
                </a:solidFill>
                <a:latin typeface="Helvetica Neue"/>
                <a:ea typeface="Helvetica Neue"/>
                <a:cs typeface="Helvetica Neue"/>
                <a:sym typeface="Helvetica Neue"/>
              </a:rPr>
            </a:br>
            <a:r>
              <a:rPr b="1" lang="en" sz="4800">
                <a:solidFill>
                  <a:schemeClr val="dk1"/>
                </a:solidFill>
                <a:latin typeface="Helvetica Neue"/>
                <a:ea typeface="Helvetica Neue"/>
                <a:cs typeface="Helvetica Neue"/>
                <a:sym typeface="Helvetica Neue"/>
              </a:rPr>
              <a:t>Progressive</a:t>
            </a:r>
            <a:r>
              <a:rPr lang="en" sz="4800">
                <a:solidFill>
                  <a:schemeClr val="dk1"/>
                </a:solidFill>
                <a:latin typeface="Helvetica Neue"/>
                <a:ea typeface="Helvetica Neue"/>
                <a:cs typeface="Helvetica Neue"/>
                <a:sym typeface="Helvetica Neue"/>
              </a:rPr>
              <a:t>: Gradually developing skills, allowing everyone to reach their potential.</a:t>
            </a:r>
            <a:br>
              <a:rPr lang="en" sz="4800">
                <a:solidFill>
                  <a:schemeClr val="dk1"/>
                </a:solidFill>
                <a:latin typeface="Helvetica Neue"/>
                <a:ea typeface="Helvetica Neue"/>
                <a:cs typeface="Helvetica Neue"/>
                <a:sym typeface="Helvetica Neue"/>
              </a:rPr>
            </a:br>
            <a:br>
              <a:rPr lang="en" sz="4800">
                <a:solidFill>
                  <a:schemeClr val="dk1"/>
                </a:solidFill>
                <a:latin typeface="Helvetica Neue"/>
                <a:ea typeface="Helvetica Neue"/>
                <a:cs typeface="Helvetica Neue"/>
                <a:sym typeface="Helvetica Neue"/>
              </a:rPr>
            </a:br>
            <a:r>
              <a:rPr b="1" lang="en" sz="4800">
                <a:solidFill>
                  <a:schemeClr val="dk1"/>
                </a:solidFill>
                <a:latin typeface="Helvetica Neue"/>
                <a:ea typeface="Helvetica Neue"/>
                <a:cs typeface="Helvetica Neue"/>
                <a:sym typeface="Helvetica Neue"/>
              </a:rPr>
              <a:t>Adaptable</a:t>
            </a:r>
            <a:r>
              <a:rPr lang="en" sz="4800">
                <a:solidFill>
                  <a:schemeClr val="dk1"/>
                </a:solidFill>
                <a:latin typeface="Helvetica Neue"/>
                <a:ea typeface="Helvetica Neue"/>
                <a:cs typeface="Helvetica Neue"/>
                <a:sym typeface="Helvetica Neue"/>
              </a:rPr>
              <a:t>: Flexible in content, ensuring that workshops can be adjusted in the moment to meet the needs of the participants.</a:t>
            </a:r>
            <a:endParaRPr sz="4800"/>
          </a:p>
        </p:txBody>
      </p:sp>
      <p:pic>
        <p:nvPicPr>
          <p:cNvPr id="74" name="Google Shape;74;p15"/>
          <p:cNvPicPr preferRelativeResize="0"/>
          <p:nvPr/>
        </p:nvPicPr>
        <p:blipFill rotWithShape="1">
          <a:blip r:embed="rId3">
            <a:alphaModFix/>
          </a:blip>
          <a:srcRect b="0" l="51022" r="10103" t="31801"/>
          <a:stretch/>
        </p:blipFill>
        <p:spPr>
          <a:xfrm>
            <a:off x="5035225" y="-22150"/>
            <a:ext cx="4108800" cy="4804281"/>
          </a:xfrm>
          <a:prstGeom prst="rect">
            <a:avLst/>
          </a:prstGeom>
          <a:noFill/>
          <a:ln cap="flat" cmpd="sng" w="9525">
            <a:solidFill>
              <a:srgbClr val="674EA7"/>
            </a:solidFill>
            <a:prstDash val="solid"/>
            <a:round/>
            <a:headEnd len="sm" w="sm" type="none"/>
            <a:tailEnd len="sm" w="sm" type="none"/>
          </a:ln>
        </p:spPr>
      </p:pic>
      <p:sp>
        <p:nvSpPr>
          <p:cNvPr id="75" name="Google Shape;75;p15"/>
          <p:cNvSpPr/>
          <p:nvPr/>
        </p:nvSpPr>
        <p:spPr>
          <a:xfrm>
            <a:off x="5035225" y="3566950"/>
            <a:ext cx="4108800" cy="1576500"/>
          </a:xfrm>
          <a:prstGeom prst="rect">
            <a:avLst/>
          </a:prstGeom>
          <a:solidFill>
            <a:srgbClr val="D9D2E9"/>
          </a:solidFill>
          <a:ln cap="flat" cmpd="sng" w="19050">
            <a:solidFill>
              <a:srgbClr val="8E7CC3"/>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40000"/>
              </a:lnSpc>
              <a:spcBef>
                <a:spcPts val="1200"/>
              </a:spcBef>
              <a:spcAft>
                <a:spcPts val="0"/>
              </a:spcAft>
              <a:buClr>
                <a:schemeClr val="dk1"/>
              </a:buClr>
              <a:buSzPts val="1100"/>
              <a:buFont typeface="Arial"/>
              <a:buNone/>
            </a:pPr>
            <a:br>
              <a:rPr lang="en" sz="1200">
                <a:solidFill>
                  <a:schemeClr val="dk1"/>
                </a:solidFill>
                <a:latin typeface="Helvetica Neue"/>
                <a:ea typeface="Helvetica Neue"/>
                <a:cs typeface="Helvetica Neue"/>
                <a:sym typeface="Helvetica Neue"/>
              </a:rPr>
            </a:br>
            <a:r>
              <a:rPr lang="en" sz="1200">
                <a:solidFill>
                  <a:schemeClr val="dk1"/>
                </a:solidFill>
                <a:latin typeface="Helvetica Neue"/>
                <a:ea typeface="Helvetica Neue"/>
                <a:cs typeface="Helvetica Neue"/>
                <a:sym typeface="Helvetica Neue"/>
              </a:rPr>
              <a:t>Workshops give participants the opportunity to engage with members of </a:t>
            </a:r>
            <a:r>
              <a:rPr b="1" i="1" lang="en" sz="1200">
                <a:solidFill>
                  <a:schemeClr val="dk1"/>
                </a:solidFill>
                <a:latin typeface="Helvetica Neue"/>
                <a:ea typeface="Helvetica Neue"/>
                <a:cs typeface="Helvetica Neue"/>
                <a:sym typeface="Helvetica Neue"/>
              </a:rPr>
              <a:t>Dew Dance </a:t>
            </a:r>
            <a:r>
              <a:rPr lang="en" sz="1200">
                <a:solidFill>
                  <a:schemeClr val="dk1"/>
                </a:solidFill>
                <a:latin typeface="Helvetica Neue"/>
                <a:ea typeface="Helvetica Neue"/>
                <a:cs typeface="Helvetica Neue"/>
                <a:sym typeface="Helvetica Neue"/>
              </a:rPr>
              <a:t>directly and include a contemporary dance technique warm-up, the learning of repertoire and participating in creative process used in the company’s production</a:t>
            </a:r>
            <a:r>
              <a:rPr b="1" lang="en" sz="1200">
                <a:solidFill>
                  <a:schemeClr val="dk1"/>
                </a:solidFill>
                <a:latin typeface="Helvetica Neue"/>
                <a:ea typeface="Helvetica Neue"/>
                <a:cs typeface="Helvetica Neue"/>
                <a:sym typeface="Helvetica Neue"/>
              </a:rPr>
              <a:t> ‘TRASH’ </a:t>
            </a:r>
            <a:r>
              <a:rPr lang="en" sz="1200">
                <a:solidFill>
                  <a:schemeClr val="dk1"/>
                </a:solidFill>
                <a:latin typeface="Helvetica Neue"/>
                <a:ea typeface="Helvetica Neue"/>
                <a:cs typeface="Helvetica Neue"/>
                <a:sym typeface="Helvetica Neue"/>
              </a:rPr>
              <a:t>or</a:t>
            </a:r>
            <a:r>
              <a:rPr b="1" lang="en" sz="1200">
                <a:solidFill>
                  <a:schemeClr val="dk1"/>
                </a:solidFill>
                <a:latin typeface="Helvetica Neue"/>
                <a:ea typeface="Helvetica Neue"/>
                <a:cs typeface="Helvetica Neue"/>
                <a:sym typeface="Helvetica Neue"/>
              </a:rPr>
              <a:t> ‘Under the Treetops’.</a:t>
            </a:r>
            <a:endParaRPr b="1" sz="1200">
              <a:solidFill>
                <a:schemeClr val="dk1"/>
              </a:solidFill>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t/>
            </a:r>
            <a:endParaRPr sz="1200">
              <a:solidFill>
                <a:schemeClr val="dk2"/>
              </a:solidFill>
              <a:latin typeface="Helvetica Neue"/>
              <a:ea typeface="Helvetica Neue"/>
              <a:cs typeface="Helvetica Neue"/>
              <a:sym typeface="Helvetica Neue"/>
            </a:endParaRPr>
          </a:p>
          <a:p>
            <a:pPr indent="0" lvl="0" marL="0" rtl="0" algn="ctr">
              <a:spcBef>
                <a:spcPts val="0"/>
              </a:spcBef>
              <a:spcAft>
                <a:spcPts val="0"/>
              </a:spcAft>
              <a:buNone/>
            </a:pPr>
            <a:r>
              <a:t/>
            </a:r>
            <a:endParaRPr sz="1200">
              <a:latin typeface="Helvetica Neue"/>
              <a:ea typeface="Helvetica Neue"/>
              <a:cs typeface="Helvetica Neue"/>
              <a:sym typeface="Helvetica Neue"/>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pic>
        <p:nvPicPr>
          <p:cNvPr id="80" name="Google Shape;80;p16"/>
          <p:cNvPicPr preferRelativeResize="0"/>
          <p:nvPr/>
        </p:nvPicPr>
        <p:blipFill rotWithShape="1">
          <a:blip r:embed="rId3">
            <a:alphaModFix/>
          </a:blip>
          <a:srcRect b="0" l="40416" r="3324" t="0"/>
          <a:stretch/>
        </p:blipFill>
        <p:spPr>
          <a:xfrm rot="5400003">
            <a:off x="4198912" y="67641"/>
            <a:ext cx="5202627" cy="5067345"/>
          </a:xfrm>
          <a:prstGeom prst="rect">
            <a:avLst/>
          </a:prstGeom>
          <a:noFill/>
          <a:ln cap="flat" cmpd="sng" w="9525">
            <a:solidFill>
              <a:srgbClr val="0B5394"/>
            </a:solidFill>
            <a:prstDash val="solid"/>
            <a:round/>
            <a:headEnd len="sm" w="sm" type="none"/>
            <a:tailEnd len="sm" w="sm" type="none"/>
          </a:ln>
        </p:spPr>
      </p:pic>
      <p:sp>
        <p:nvSpPr>
          <p:cNvPr id="81" name="Google Shape;81;p16"/>
          <p:cNvSpPr txBox="1"/>
          <p:nvPr>
            <p:ph idx="1" type="body"/>
          </p:nvPr>
        </p:nvSpPr>
        <p:spPr>
          <a:xfrm>
            <a:off x="4572000" y="59125"/>
            <a:ext cx="4761900" cy="2305800"/>
          </a:xfrm>
          <a:prstGeom prst="rect">
            <a:avLst/>
          </a:prstGeom>
        </p:spPr>
        <p:txBody>
          <a:bodyPr anchorCtr="0" anchor="t" bIns="91425" lIns="91425" spcFirstLastPara="1" rIns="91425" wrap="square" tIns="91425">
            <a:normAutofit fontScale="25000"/>
          </a:bodyPr>
          <a:lstStyle/>
          <a:p>
            <a:pPr indent="0" lvl="0" marL="0" rtl="0" algn="l">
              <a:lnSpc>
                <a:spcPct val="115000"/>
              </a:lnSpc>
              <a:spcBef>
                <a:spcPts val="5000"/>
              </a:spcBef>
              <a:spcAft>
                <a:spcPts val="0"/>
              </a:spcAft>
              <a:buNone/>
            </a:pPr>
            <a:r>
              <a:rPr lang="en" sz="7650">
                <a:solidFill>
                  <a:srgbClr val="1155CC"/>
                </a:solidFill>
                <a:latin typeface="Oswald Medium"/>
                <a:ea typeface="Oswald Medium"/>
                <a:cs typeface="Oswald Medium"/>
                <a:sym typeface="Oswald Medium"/>
              </a:rPr>
              <a:t>                    ‘</a:t>
            </a:r>
            <a:r>
              <a:rPr lang="en" sz="9650">
                <a:solidFill>
                  <a:srgbClr val="1155CC"/>
                </a:solidFill>
                <a:latin typeface="Oswald Medium"/>
                <a:ea typeface="Oswald Medium"/>
                <a:cs typeface="Oswald Medium"/>
                <a:sym typeface="Oswald Medium"/>
              </a:rPr>
              <a:t>TRASH’ Workshop</a:t>
            </a:r>
            <a:endParaRPr sz="9650">
              <a:solidFill>
                <a:srgbClr val="1155CC"/>
              </a:solidFill>
              <a:latin typeface="Oswald Medium"/>
              <a:ea typeface="Oswald Medium"/>
              <a:cs typeface="Oswald Medium"/>
              <a:sym typeface="Oswald Medium"/>
            </a:endParaRPr>
          </a:p>
          <a:p>
            <a:pPr indent="0" lvl="0" marL="0" rtl="0" algn="l">
              <a:lnSpc>
                <a:spcPct val="115000"/>
              </a:lnSpc>
              <a:spcBef>
                <a:spcPts val="5000"/>
              </a:spcBef>
              <a:spcAft>
                <a:spcPts val="0"/>
              </a:spcAft>
              <a:buNone/>
            </a:pPr>
            <a:br>
              <a:rPr lang="en" sz="6000">
                <a:solidFill>
                  <a:srgbClr val="1155CC"/>
                </a:solidFill>
                <a:latin typeface="Oswald Medium"/>
                <a:ea typeface="Oswald Medium"/>
                <a:cs typeface="Oswald Medium"/>
                <a:sym typeface="Oswald Medium"/>
              </a:rPr>
            </a:br>
            <a:br>
              <a:rPr lang="en" sz="6000">
                <a:solidFill>
                  <a:srgbClr val="6D9EEB"/>
                </a:solidFill>
                <a:latin typeface="Oswald Medium"/>
                <a:ea typeface="Oswald Medium"/>
                <a:cs typeface="Oswald Medium"/>
                <a:sym typeface="Oswald Medium"/>
              </a:rPr>
            </a:br>
            <a:endParaRPr b="1" sz="3500">
              <a:solidFill>
                <a:schemeClr val="dk1"/>
              </a:solidFill>
            </a:endParaRPr>
          </a:p>
          <a:p>
            <a:pPr indent="0" lvl="0" marL="0" rtl="0" algn="l">
              <a:spcBef>
                <a:spcPts val="1500"/>
              </a:spcBef>
              <a:spcAft>
                <a:spcPts val="1200"/>
              </a:spcAft>
              <a:buNone/>
            </a:pPr>
            <a:r>
              <a:t/>
            </a:r>
            <a:endParaRPr sz="4800"/>
          </a:p>
        </p:txBody>
      </p:sp>
      <p:pic>
        <p:nvPicPr>
          <p:cNvPr id="82" name="Google Shape;82;p16"/>
          <p:cNvPicPr preferRelativeResize="0"/>
          <p:nvPr/>
        </p:nvPicPr>
        <p:blipFill rotWithShape="1">
          <a:blip r:embed="rId4">
            <a:alphaModFix/>
          </a:blip>
          <a:srcRect b="0" l="0" r="0" t="8315"/>
          <a:stretch/>
        </p:blipFill>
        <p:spPr>
          <a:xfrm>
            <a:off x="0" y="0"/>
            <a:ext cx="4255768" cy="5202627"/>
          </a:xfrm>
          <a:prstGeom prst="rect">
            <a:avLst/>
          </a:prstGeom>
          <a:noFill/>
          <a:ln cap="flat" cmpd="sng" w="9525">
            <a:solidFill>
              <a:srgbClr val="1155CC"/>
            </a:solidFill>
            <a:prstDash val="solid"/>
            <a:round/>
            <a:headEnd len="sm" w="sm" type="none"/>
            <a:tailEnd len="sm" w="sm" type="none"/>
          </a:ln>
        </p:spPr>
      </p:pic>
      <p:sp>
        <p:nvSpPr>
          <p:cNvPr id="83" name="Google Shape;83;p16"/>
          <p:cNvSpPr txBox="1"/>
          <p:nvPr/>
        </p:nvSpPr>
        <p:spPr>
          <a:xfrm>
            <a:off x="4342500" y="504275"/>
            <a:ext cx="4761900" cy="48024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b="1" lang="en" sz="1200">
                <a:latin typeface="Helvetica Neue"/>
                <a:ea typeface="Helvetica Neue"/>
                <a:cs typeface="Helvetica Neue"/>
                <a:sym typeface="Helvetica Neue"/>
              </a:rPr>
              <a:t>“</a:t>
            </a:r>
            <a:r>
              <a:rPr b="1" lang="en" sz="1200">
                <a:latin typeface="Helvetica Neue"/>
                <a:ea typeface="Helvetica Neue"/>
                <a:cs typeface="Helvetica Neue"/>
                <a:sym typeface="Helvetica Neue"/>
              </a:rPr>
              <a:t>TRASH”</a:t>
            </a:r>
            <a:r>
              <a:rPr lang="en" sz="1200">
                <a:latin typeface="Helvetica Neue"/>
                <a:ea typeface="Helvetica Neue"/>
                <a:cs typeface="Helvetica Neue"/>
                <a:sym typeface="Helvetica Neue"/>
              </a:rPr>
              <a:t> </a:t>
            </a:r>
            <a:r>
              <a:rPr lang="en" sz="1200">
                <a:latin typeface="Helvetica Neue"/>
                <a:ea typeface="Helvetica Neue"/>
                <a:cs typeface="Helvetica Neue"/>
                <a:sym typeface="Helvetica Neue"/>
              </a:rPr>
              <a:t>explores the profound connection between mental wellbeing and environmental destruction. It delves into the relationship between our inner emotional landscapes and the external world, illustrating how personal wellbeing impacts our behavior and the planet and vice versa. TRASH offers students a unique opportunity to engage with contemporary dance while reflecting on important social and environmental issues.</a:t>
            </a:r>
            <a:endParaRPr b="1" sz="1200" u="sng">
              <a:latin typeface="Helvetica Neue"/>
              <a:ea typeface="Helvetica Neue"/>
              <a:cs typeface="Helvetica Neue"/>
              <a:sym typeface="Helvetica Neue"/>
            </a:endParaRPr>
          </a:p>
          <a:p>
            <a:pPr indent="0" lvl="0" marL="0" rtl="0" algn="l">
              <a:spcBef>
                <a:spcPts val="0"/>
              </a:spcBef>
              <a:spcAft>
                <a:spcPts val="0"/>
              </a:spcAft>
              <a:buNone/>
            </a:pPr>
            <a:r>
              <a:t/>
            </a:r>
            <a:endParaRPr sz="1200">
              <a:latin typeface="Helvetica Neue"/>
              <a:ea typeface="Helvetica Neue"/>
              <a:cs typeface="Helvetica Neue"/>
              <a:sym typeface="Helvetica Neue"/>
            </a:endParaRPr>
          </a:p>
          <a:p>
            <a:pPr indent="0" lvl="0" marL="0" rtl="0" algn="l">
              <a:spcBef>
                <a:spcPts val="0"/>
              </a:spcBef>
              <a:spcAft>
                <a:spcPts val="0"/>
              </a:spcAft>
              <a:buNone/>
            </a:pPr>
            <a:r>
              <a:rPr lang="en" sz="1200">
                <a:latin typeface="Helvetica Neue"/>
                <a:ea typeface="Helvetica Neue"/>
                <a:cs typeface="Helvetica Neue"/>
                <a:sym typeface="Helvetica Neue"/>
              </a:rPr>
              <a:t>We hope “TRASH” will promote:</a:t>
            </a:r>
            <a:br>
              <a:rPr lang="en" sz="1200">
                <a:latin typeface="Helvetica Neue"/>
                <a:ea typeface="Helvetica Neue"/>
                <a:cs typeface="Helvetica Neue"/>
                <a:sym typeface="Helvetica Neue"/>
              </a:rPr>
            </a:br>
            <a:r>
              <a:rPr b="1" lang="en" sz="1200">
                <a:solidFill>
                  <a:schemeClr val="dk1"/>
                </a:solidFill>
              </a:rPr>
              <a:t>Dance and Environment</a:t>
            </a:r>
            <a:r>
              <a:rPr lang="en" sz="1200">
                <a:solidFill>
                  <a:schemeClr val="dk1"/>
                </a:solidFill>
              </a:rPr>
              <a:t>: Through creative tasks and the learning of repertoire, students explore the impact of personal wellbeing on environmental health.</a:t>
            </a:r>
            <a:br>
              <a:rPr lang="en" sz="1300">
                <a:solidFill>
                  <a:schemeClr val="dk1"/>
                </a:solidFill>
                <a:latin typeface="Helvetica Neue"/>
                <a:ea typeface="Helvetica Neue"/>
                <a:cs typeface="Helvetica Neue"/>
                <a:sym typeface="Helvetica Neue"/>
              </a:rPr>
            </a:br>
            <a:r>
              <a:rPr b="1" lang="en" sz="1200">
                <a:solidFill>
                  <a:schemeClr val="dk1"/>
                </a:solidFill>
                <a:latin typeface="Helvetica Neue"/>
                <a:ea typeface="Helvetica Neue"/>
                <a:cs typeface="Helvetica Neue"/>
                <a:sym typeface="Helvetica Neue"/>
              </a:rPr>
              <a:t>Choreographic Expression</a:t>
            </a:r>
            <a:r>
              <a:rPr lang="en" sz="1300">
                <a:solidFill>
                  <a:schemeClr val="dk1"/>
                </a:solidFill>
                <a:latin typeface="Helvetica Neue"/>
                <a:ea typeface="Helvetica Neue"/>
                <a:cs typeface="Helvetica Neue"/>
                <a:sym typeface="Helvetica Neue"/>
              </a:rPr>
              <a:t>:</a:t>
            </a:r>
            <a:r>
              <a:rPr b="1" lang="en" sz="1300">
                <a:solidFill>
                  <a:schemeClr val="dk1"/>
                </a:solidFill>
                <a:latin typeface="Helvetica Neue"/>
                <a:ea typeface="Helvetica Neue"/>
                <a:cs typeface="Helvetica Neue"/>
                <a:sym typeface="Helvetica Neue"/>
              </a:rPr>
              <a:t> </a:t>
            </a:r>
            <a:r>
              <a:rPr lang="en" sz="1200">
                <a:solidFill>
                  <a:schemeClr val="dk1"/>
                </a:solidFill>
                <a:latin typeface="Helvetica Neue"/>
                <a:ea typeface="Helvetica Neue"/>
                <a:cs typeface="Helvetica Neue"/>
                <a:sym typeface="Helvetica Neue"/>
              </a:rPr>
              <a:t>Students learn and create choreography that represents themes of environmental responsibility and personal wellbeing.</a:t>
            </a:r>
            <a:br>
              <a:rPr lang="en" sz="1200">
                <a:solidFill>
                  <a:schemeClr val="dk1"/>
                </a:solidFill>
                <a:latin typeface="Helvetica Neue"/>
                <a:ea typeface="Helvetica Neue"/>
                <a:cs typeface="Helvetica Neue"/>
                <a:sym typeface="Helvetica Neue"/>
              </a:rPr>
            </a:br>
            <a:r>
              <a:rPr b="1" lang="en" sz="1200">
                <a:solidFill>
                  <a:schemeClr val="dk1"/>
                </a:solidFill>
              </a:rPr>
              <a:t>Interactive Discussions</a:t>
            </a:r>
            <a:r>
              <a:rPr lang="en" sz="1200">
                <a:solidFill>
                  <a:schemeClr val="dk1"/>
                </a:solidFill>
              </a:rPr>
              <a:t>: Engaging conversations about how our actions affect the planet and what we can do to make a positive impact.</a:t>
            </a:r>
            <a:br>
              <a:rPr lang="en" sz="1200">
                <a:solidFill>
                  <a:schemeClr val="dk1"/>
                </a:solidFill>
                <a:latin typeface="Helvetica Neue"/>
                <a:ea typeface="Helvetica Neue"/>
                <a:cs typeface="Helvetica Neue"/>
                <a:sym typeface="Helvetica Neue"/>
              </a:rPr>
            </a:br>
            <a:r>
              <a:rPr b="1" lang="en" sz="1200">
                <a:solidFill>
                  <a:schemeClr val="dk1"/>
                </a:solidFill>
                <a:latin typeface="Helvetica Neue"/>
                <a:ea typeface="Helvetica Neue"/>
                <a:cs typeface="Helvetica Neue"/>
                <a:sym typeface="Helvetica Neue"/>
              </a:rPr>
              <a:t>Relevance to Curriculum</a:t>
            </a:r>
            <a:r>
              <a:rPr lang="en" sz="1200">
                <a:solidFill>
                  <a:schemeClr val="dk1"/>
                </a:solidFill>
                <a:latin typeface="Helvetica Neue"/>
                <a:ea typeface="Helvetica Neue"/>
                <a:cs typeface="Helvetica Neue"/>
                <a:sym typeface="Helvetica Neue"/>
              </a:rPr>
              <a:t>: The workshop links to subjects like Dance, PE, PSHE, English, Drama, Science, and Geography, making the learning relevant and dynamic.</a:t>
            </a:r>
            <a:br>
              <a:rPr lang="en" sz="1200">
                <a:solidFill>
                  <a:schemeClr val="dk1"/>
                </a:solidFill>
                <a:latin typeface="Helvetica Neue"/>
                <a:ea typeface="Helvetica Neue"/>
                <a:cs typeface="Helvetica Neue"/>
                <a:sym typeface="Helvetica Neue"/>
              </a:rPr>
            </a:br>
            <a:r>
              <a:rPr b="1" lang="en" sz="1200">
                <a:solidFill>
                  <a:schemeClr val="dk1"/>
                </a:solidFill>
                <a:latin typeface="Helvetica Neue"/>
                <a:ea typeface="Helvetica Neue"/>
                <a:cs typeface="Helvetica Neue"/>
                <a:sym typeface="Helvetica Neue"/>
              </a:rPr>
              <a:t>Personal and Professional Growth</a:t>
            </a:r>
            <a:r>
              <a:rPr lang="en" sz="1200">
                <a:solidFill>
                  <a:schemeClr val="dk1"/>
                </a:solidFill>
                <a:latin typeface="Helvetica Neue"/>
                <a:ea typeface="Helvetica Neue"/>
                <a:cs typeface="Helvetica Neue"/>
                <a:sym typeface="Helvetica Neue"/>
              </a:rPr>
              <a:t>: Students build self-confidence, critical thinking, teamwork, and leadership skills through participation and performance.</a:t>
            </a:r>
            <a:endParaRPr sz="1200">
              <a:solidFill>
                <a:schemeClr val="dk1"/>
              </a:solidFill>
              <a:latin typeface="Helvetica Neue"/>
              <a:ea typeface="Helvetica Neue"/>
              <a:cs typeface="Helvetica Neue"/>
              <a:sym typeface="Helvetica Neue"/>
            </a:endParaRPr>
          </a:p>
          <a:p>
            <a:pPr indent="0" lvl="0" marL="0" rtl="0" algn="l">
              <a:spcBef>
                <a:spcPts val="0"/>
              </a:spcBef>
              <a:spcAft>
                <a:spcPts val="0"/>
              </a:spcAft>
              <a:buNone/>
            </a:pPr>
            <a:r>
              <a:t/>
            </a:r>
            <a:endParaRPr b="1" sz="1100">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7"/>
          <p:cNvSpPr txBox="1"/>
          <p:nvPr/>
        </p:nvSpPr>
        <p:spPr>
          <a:xfrm>
            <a:off x="-200" y="0"/>
            <a:ext cx="4759500" cy="5143500"/>
          </a:xfrm>
          <a:prstGeom prst="rect">
            <a:avLst/>
          </a:prstGeom>
          <a:solidFill>
            <a:srgbClr val="D9D2E9"/>
          </a:solidFill>
          <a:ln cap="flat" cmpd="sng" w="9525">
            <a:solidFill>
              <a:srgbClr val="351C75"/>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sz="2400">
                <a:solidFill>
                  <a:srgbClr val="674EA7"/>
                </a:solidFill>
                <a:latin typeface="Oswald"/>
                <a:ea typeface="Oswald"/>
                <a:cs typeface="Oswald"/>
                <a:sym typeface="Oswald"/>
              </a:rPr>
              <a:t>‘Under the Treetops’ Workshop </a:t>
            </a:r>
            <a:endParaRPr b="1" sz="2400">
              <a:solidFill>
                <a:srgbClr val="674EA7"/>
              </a:solidFill>
              <a:latin typeface="Oswald"/>
              <a:ea typeface="Oswald"/>
              <a:cs typeface="Oswald"/>
              <a:sym typeface="Oswald"/>
            </a:endParaRPr>
          </a:p>
          <a:p>
            <a:pPr indent="0" lvl="0" marL="0" rtl="0" algn="l">
              <a:spcBef>
                <a:spcPts val="0"/>
              </a:spcBef>
              <a:spcAft>
                <a:spcPts val="0"/>
              </a:spcAft>
              <a:buNone/>
            </a:pPr>
            <a:br>
              <a:rPr b="1" lang="en" sz="1200">
                <a:solidFill>
                  <a:schemeClr val="dk1"/>
                </a:solidFill>
                <a:latin typeface="Helvetica"/>
                <a:ea typeface="Helvetica"/>
                <a:cs typeface="Helvetica"/>
                <a:sym typeface="Helvetica"/>
              </a:rPr>
            </a:br>
            <a:r>
              <a:rPr b="1" lang="en" sz="1200">
                <a:solidFill>
                  <a:schemeClr val="dk1"/>
                </a:solidFill>
                <a:latin typeface="Helvetica"/>
                <a:ea typeface="Helvetica"/>
                <a:cs typeface="Helvetica"/>
                <a:sym typeface="Helvetica"/>
              </a:rPr>
              <a:t>"</a:t>
            </a:r>
            <a:r>
              <a:rPr b="1" lang="en" sz="1200">
                <a:solidFill>
                  <a:schemeClr val="dk1"/>
                </a:solidFill>
                <a:latin typeface="Helvetica"/>
                <a:ea typeface="Helvetica"/>
                <a:cs typeface="Helvetica"/>
                <a:sym typeface="Helvetica"/>
              </a:rPr>
              <a:t>Under the Treetops"</a:t>
            </a:r>
            <a:r>
              <a:rPr lang="en" sz="1200">
                <a:solidFill>
                  <a:schemeClr val="dk1"/>
                </a:solidFill>
                <a:latin typeface="Helvetica"/>
                <a:ea typeface="Helvetica"/>
                <a:cs typeface="Helvetica"/>
                <a:sym typeface="Helvetica"/>
              </a:rPr>
              <a:t> is an outdoor dance work celebrating nature and the significance of trees, intertwined with stories from the community. The piece explores how trees signify growth, sustain life, and provide shelter. It emphasises the importance of connecting with nature and appreciating its beauty and vitality. </a:t>
            </a:r>
            <a:r>
              <a:rPr lang="en" sz="1200">
                <a:solidFill>
                  <a:schemeClr val="dk1"/>
                </a:solidFill>
                <a:latin typeface="Helvetica"/>
                <a:ea typeface="Helvetica"/>
                <a:cs typeface="Helvetica"/>
                <a:sym typeface="Helvetica"/>
              </a:rPr>
              <a:t>The work was originally created as part of Buckinghamshire Culture’s Open Weekend and presented in partnership with Wycombe Arts Centre.​</a:t>
            </a:r>
            <a:endParaRPr sz="1200">
              <a:solidFill>
                <a:schemeClr val="dk1"/>
              </a:solidFill>
              <a:latin typeface="Helvetica"/>
              <a:ea typeface="Helvetica"/>
              <a:cs typeface="Helvetica"/>
              <a:sym typeface="Helvetica"/>
            </a:endParaRPr>
          </a:p>
          <a:p>
            <a:pPr indent="0" lvl="0" marL="0" rtl="0" algn="l">
              <a:spcBef>
                <a:spcPts val="0"/>
              </a:spcBef>
              <a:spcAft>
                <a:spcPts val="0"/>
              </a:spcAft>
              <a:buNone/>
            </a:pPr>
            <a:r>
              <a:t/>
            </a:r>
            <a:endParaRPr sz="1200">
              <a:solidFill>
                <a:schemeClr val="dk1"/>
              </a:solidFill>
              <a:latin typeface="Helvetica"/>
              <a:ea typeface="Helvetica"/>
              <a:cs typeface="Helvetica"/>
              <a:sym typeface="Helvetica"/>
            </a:endParaRPr>
          </a:p>
          <a:p>
            <a:pPr indent="0" lvl="0" marL="0" rtl="0" algn="l">
              <a:spcBef>
                <a:spcPts val="0"/>
              </a:spcBef>
              <a:spcAft>
                <a:spcPts val="0"/>
              </a:spcAft>
              <a:buClr>
                <a:schemeClr val="dk1"/>
              </a:buClr>
              <a:buSzPts val="1100"/>
              <a:buFont typeface="Arial"/>
              <a:buNone/>
            </a:pPr>
            <a:r>
              <a:rPr lang="en" sz="1200">
                <a:solidFill>
                  <a:schemeClr val="dk1"/>
                </a:solidFill>
              </a:rPr>
              <a:t>Highlights of ‘Under the Treetops’:</a:t>
            </a:r>
            <a:endParaRPr sz="1200">
              <a:solidFill>
                <a:schemeClr val="dk1"/>
              </a:solidFill>
            </a:endParaRPr>
          </a:p>
          <a:p>
            <a:pPr indent="0" lvl="0" marL="0" rtl="0" algn="l">
              <a:spcBef>
                <a:spcPts val="0"/>
              </a:spcBef>
              <a:spcAft>
                <a:spcPts val="0"/>
              </a:spcAft>
              <a:buNone/>
            </a:pPr>
            <a:r>
              <a:rPr b="1" lang="en" sz="1200">
                <a:solidFill>
                  <a:schemeClr val="dk1"/>
                </a:solidFill>
              </a:rPr>
              <a:t>Connection to Nature</a:t>
            </a:r>
            <a:r>
              <a:rPr lang="en" sz="1200">
                <a:solidFill>
                  <a:schemeClr val="dk1"/>
                </a:solidFill>
              </a:rPr>
              <a:t>: Students engage with themes of nature and community through creative tasks, reflecting on the importance of trees.</a:t>
            </a:r>
            <a:endParaRPr sz="12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Community Stories</a:t>
            </a:r>
            <a:r>
              <a:rPr lang="en" sz="1200">
                <a:solidFill>
                  <a:schemeClr val="dk1"/>
                </a:solidFill>
              </a:rPr>
              <a:t>: Incorporates stories from the local community, making the workshop personal and relatable.</a:t>
            </a:r>
            <a:endParaRPr sz="1200">
              <a:solidFill>
                <a:schemeClr val="dk1"/>
              </a:solidFill>
            </a:endParaRPr>
          </a:p>
          <a:p>
            <a:pPr indent="0" lvl="0" marL="0" rtl="0" algn="l">
              <a:spcBef>
                <a:spcPts val="0"/>
              </a:spcBef>
              <a:spcAft>
                <a:spcPts val="0"/>
              </a:spcAft>
              <a:buNone/>
            </a:pPr>
            <a:r>
              <a:rPr b="1" lang="en" sz="1200">
                <a:solidFill>
                  <a:schemeClr val="dk1"/>
                </a:solidFill>
              </a:rPr>
              <a:t>Choreographic Exploration</a:t>
            </a:r>
            <a:r>
              <a:rPr lang="en" sz="1200">
                <a:solidFill>
                  <a:schemeClr val="dk1"/>
                </a:solidFill>
              </a:rPr>
              <a:t>: Students learn and create choreography that embodies the themes of nature, growth, and community, fostering creativity and artistic expression.</a:t>
            </a:r>
            <a:endParaRPr sz="12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Mindfulness and Wellbeing</a:t>
            </a:r>
            <a:r>
              <a:rPr lang="en" sz="1200">
                <a:solidFill>
                  <a:schemeClr val="dk1"/>
                </a:solidFill>
              </a:rPr>
              <a:t>: Encourages mindfulness and wellbeing by connecting with nature and appreciating the environment around them.</a:t>
            </a:r>
            <a:endParaRPr sz="12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Cultural Heritage</a:t>
            </a:r>
            <a:r>
              <a:rPr lang="en" sz="1200">
                <a:solidFill>
                  <a:schemeClr val="dk1"/>
                </a:solidFill>
              </a:rPr>
              <a:t>: Explores the cultural significance of trees in various communities, enhancing students' understanding of different cultural perspectives and traditions related to nature.</a:t>
            </a:r>
            <a:endParaRPr sz="1200">
              <a:solidFill>
                <a:schemeClr val="dk1"/>
              </a:solidFill>
              <a:latin typeface="Helvetica"/>
              <a:ea typeface="Helvetica"/>
              <a:cs typeface="Helvetica"/>
              <a:sym typeface="Helvetica"/>
            </a:endParaRPr>
          </a:p>
          <a:p>
            <a:pPr indent="0" lvl="0" marL="0" rtl="0" algn="l">
              <a:spcBef>
                <a:spcPts val="0"/>
              </a:spcBef>
              <a:spcAft>
                <a:spcPts val="0"/>
              </a:spcAft>
              <a:buNone/>
            </a:pPr>
            <a:r>
              <a:t/>
            </a:r>
            <a:endParaRPr sz="1200">
              <a:solidFill>
                <a:schemeClr val="dk1"/>
              </a:solidFill>
              <a:latin typeface="Helvetica"/>
              <a:ea typeface="Helvetica"/>
              <a:cs typeface="Helvetica"/>
              <a:sym typeface="Helvetica"/>
            </a:endParaRPr>
          </a:p>
          <a:p>
            <a:pPr indent="0" lvl="0" marL="0" rtl="0" algn="l">
              <a:spcBef>
                <a:spcPts val="0"/>
              </a:spcBef>
              <a:spcAft>
                <a:spcPts val="0"/>
              </a:spcAft>
              <a:buNone/>
            </a:pPr>
            <a:r>
              <a:t/>
            </a:r>
            <a:endParaRPr sz="1200">
              <a:solidFill>
                <a:schemeClr val="dk1"/>
              </a:solidFill>
              <a:latin typeface="Helvetica"/>
              <a:ea typeface="Helvetica"/>
              <a:cs typeface="Helvetica"/>
              <a:sym typeface="Helvetica"/>
            </a:endParaRPr>
          </a:p>
          <a:p>
            <a:pPr indent="0" lvl="0" marL="0" rtl="0" algn="l">
              <a:spcBef>
                <a:spcPts val="0"/>
              </a:spcBef>
              <a:spcAft>
                <a:spcPts val="0"/>
              </a:spcAft>
              <a:buNone/>
            </a:pPr>
            <a:r>
              <a:t/>
            </a:r>
            <a:endParaRPr sz="1200">
              <a:solidFill>
                <a:schemeClr val="dk1"/>
              </a:solidFill>
              <a:latin typeface="Helvetica"/>
              <a:ea typeface="Helvetica"/>
              <a:cs typeface="Helvetica"/>
              <a:sym typeface="Helvetica"/>
            </a:endParaRPr>
          </a:p>
        </p:txBody>
      </p:sp>
      <p:pic>
        <p:nvPicPr>
          <p:cNvPr id="89" name="Google Shape;89;p17"/>
          <p:cNvPicPr preferRelativeResize="0"/>
          <p:nvPr/>
        </p:nvPicPr>
        <p:blipFill rotWithShape="1">
          <a:blip r:embed="rId3">
            <a:alphaModFix/>
          </a:blip>
          <a:srcRect b="0" l="7243" r="12890" t="0"/>
          <a:stretch/>
        </p:blipFill>
        <p:spPr>
          <a:xfrm>
            <a:off x="4759300" y="0"/>
            <a:ext cx="4550349" cy="5143499"/>
          </a:xfrm>
          <a:prstGeom prst="rect">
            <a:avLst/>
          </a:prstGeom>
          <a:noFill/>
          <a:ln cap="flat" cmpd="sng" w="9525">
            <a:solidFill>
              <a:srgbClr val="674EA7"/>
            </a:solidFill>
            <a:prstDash val="solid"/>
            <a:round/>
            <a:headEnd len="sm" w="sm" type="none"/>
            <a:tailEnd len="sm" w="sm" type="none"/>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pic>
        <p:nvPicPr>
          <p:cNvPr id="94" name="Google Shape;94;p18"/>
          <p:cNvPicPr preferRelativeResize="0"/>
          <p:nvPr/>
        </p:nvPicPr>
        <p:blipFill rotWithShape="1">
          <a:blip r:embed="rId3">
            <a:alphaModFix/>
          </a:blip>
          <a:srcRect b="0" l="4257" r="10592" t="0"/>
          <a:stretch/>
        </p:blipFill>
        <p:spPr>
          <a:xfrm>
            <a:off x="3823150" y="0"/>
            <a:ext cx="5320852" cy="5143500"/>
          </a:xfrm>
          <a:prstGeom prst="rect">
            <a:avLst/>
          </a:prstGeom>
          <a:noFill/>
          <a:ln cap="flat" cmpd="sng" w="9525">
            <a:solidFill>
              <a:srgbClr val="38761D"/>
            </a:solidFill>
            <a:prstDash val="solid"/>
            <a:round/>
            <a:headEnd len="sm" w="sm" type="none"/>
            <a:tailEnd len="sm" w="sm" type="none"/>
          </a:ln>
        </p:spPr>
      </p:pic>
      <p:sp>
        <p:nvSpPr>
          <p:cNvPr id="95" name="Google Shape;95;p18"/>
          <p:cNvSpPr txBox="1"/>
          <p:nvPr/>
        </p:nvSpPr>
        <p:spPr>
          <a:xfrm>
            <a:off x="7646875" y="4820400"/>
            <a:ext cx="16845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solidFill>
                  <a:schemeClr val="lt1"/>
                </a:solidFill>
                <a:latin typeface="Helvetica Neue"/>
                <a:ea typeface="Helvetica Neue"/>
                <a:cs typeface="Helvetica Neue"/>
                <a:sym typeface="Helvetica Neue"/>
              </a:rPr>
              <a:t>Photo by Michelle Gerrar</a:t>
            </a:r>
            <a:endParaRPr sz="100">
              <a:solidFill>
                <a:schemeClr val="lt1"/>
              </a:solidFill>
              <a:latin typeface="Helvetica Neue"/>
              <a:ea typeface="Helvetica Neue"/>
              <a:cs typeface="Helvetica Neue"/>
              <a:sym typeface="Helvetica Neue"/>
            </a:endParaRPr>
          </a:p>
        </p:txBody>
      </p:sp>
      <p:pic>
        <p:nvPicPr>
          <p:cNvPr id="96" name="Google Shape;96;p18"/>
          <p:cNvPicPr preferRelativeResize="0"/>
          <p:nvPr/>
        </p:nvPicPr>
        <p:blipFill rotWithShape="1">
          <a:blip r:embed="rId4">
            <a:alphaModFix/>
          </a:blip>
          <a:srcRect b="0" l="0" r="58502" t="0"/>
          <a:stretch/>
        </p:blipFill>
        <p:spPr>
          <a:xfrm>
            <a:off x="0" y="0"/>
            <a:ext cx="3823149" cy="5143500"/>
          </a:xfrm>
          <a:prstGeom prst="rect">
            <a:avLst/>
          </a:prstGeom>
          <a:noFill/>
          <a:ln cap="flat" cmpd="sng" w="9525">
            <a:solidFill>
              <a:srgbClr val="38761D"/>
            </a:solidFill>
            <a:prstDash val="solid"/>
            <a:round/>
            <a:headEnd len="sm" w="sm" type="none"/>
            <a:tailEnd len="sm" w="sm" type="none"/>
          </a:ln>
        </p:spPr>
      </p:pic>
      <p:sp>
        <p:nvSpPr>
          <p:cNvPr id="97" name="Google Shape;97;p18"/>
          <p:cNvSpPr txBox="1"/>
          <p:nvPr>
            <p:ph idx="1" type="body"/>
          </p:nvPr>
        </p:nvSpPr>
        <p:spPr>
          <a:xfrm>
            <a:off x="108425" y="125700"/>
            <a:ext cx="3606300" cy="4892100"/>
          </a:xfrm>
          <a:prstGeom prst="rect">
            <a:avLst/>
          </a:prstGeom>
        </p:spPr>
        <p:txBody>
          <a:bodyPr anchorCtr="0" anchor="t" bIns="91425" lIns="91425" spcFirstLastPara="1" rIns="91425" wrap="square" tIns="91425">
            <a:normAutofit fontScale="25000" lnSpcReduction="20000"/>
          </a:bodyPr>
          <a:lstStyle/>
          <a:p>
            <a:pPr indent="0" lvl="0" marL="0" rtl="0" algn="ctr">
              <a:spcBef>
                <a:spcPts val="1200"/>
              </a:spcBef>
              <a:spcAft>
                <a:spcPts val="0"/>
              </a:spcAft>
              <a:buNone/>
            </a:pPr>
            <a:r>
              <a:rPr lang="en" sz="10500">
                <a:solidFill>
                  <a:srgbClr val="6AA84F"/>
                </a:solidFill>
                <a:latin typeface="Oswald Medium"/>
                <a:ea typeface="Oswald Medium"/>
                <a:cs typeface="Oswald Medium"/>
                <a:sym typeface="Oswald Medium"/>
              </a:rPr>
              <a:t>Get Involved!</a:t>
            </a:r>
            <a:endParaRPr b="1" sz="12600">
              <a:solidFill>
                <a:schemeClr val="dk1"/>
              </a:solidFill>
              <a:latin typeface="Helvetica"/>
              <a:ea typeface="Helvetica"/>
              <a:cs typeface="Helvetica"/>
              <a:sym typeface="Helvetica"/>
            </a:endParaRPr>
          </a:p>
          <a:p>
            <a:pPr indent="0" lvl="0" marL="0" rtl="0" algn="l">
              <a:spcBef>
                <a:spcPts val="1200"/>
              </a:spcBef>
              <a:spcAft>
                <a:spcPts val="0"/>
              </a:spcAft>
              <a:buNone/>
            </a:pPr>
            <a:r>
              <a:rPr lang="en" sz="4800">
                <a:solidFill>
                  <a:schemeClr val="dk1"/>
                </a:solidFill>
                <a:latin typeface="Helvetica"/>
                <a:ea typeface="Helvetica"/>
                <a:cs typeface="Helvetica"/>
                <a:sym typeface="Helvetica"/>
              </a:rPr>
              <a:t>Partner with Dew Dance to bring this enriching experience to your students. We provide experienced dance teachers, with up to date DBS checks, and all necessary materials for the workshops. </a:t>
            </a:r>
            <a:endParaRPr sz="4800">
              <a:solidFill>
                <a:schemeClr val="dk1"/>
              </a:solidFill>
              <a:latin typeface="Helvetica"/>
              <a:ea typeface="Helvetica"/>
              <a:cs typeface="Helvetica"/>
              <a:sym typeface="Helvetica"/>
            </a:endParaRPr>
          </a:p>
          <a:p>
            <a:pPr indent="0" lvl="0" marL="0" rtl="0" algn="l">
              <a:spcBef>
                <a:spcPts val="1200"/>
              </a:spcBef>
              <a:spcAft>
                <a:spcPts val="0"/>
              </a:spcAft>
              <a:buClr>
                <a:schemeClr val="dk1"/>
              </a:buClr>
              <a:buSzPts val="275"/>
              <a:buFont typeface="Arial"/>
              <a:buNone/>
            </a:pPr>
            <a:r>
              <a:rPr lang="en" sz="4800">
                <a:solidFill>
                  <a:schemeClr val="dk1"/>
                </a:solidFill>
                <a:latin typeface="Helvetica"/>
                <a:ea typeface="Helvetica"/>
                <a:cs typeface="Helvetica"/>
                <a:sym typeface="Helvetica"/>
              </a:rPr>
              <a:t>We will deliver our workshops starting from September 2024. Our workshops are available in a variety of structures and start at a negotiable rate of £140.00. The fee also includes a Q&amp;A with the experienced teacher during the session. </a:t>
            </a:r>
            <a:endParaRPr sz="4800">
              <a:solidFill>
                <a:schemeClr val="dk1"/>
              </a:solidFill>
              <a:latin typeface="Helvetica"/>
              <a:ea typeface="Helvetica"/>
              <a:cs typeface="Helvetica"/>
              <a:sym typeface="Helvetica"/>
            </a:endParaRPr>
          </a:p>
          <a:p>
            <a:pPr indent="0" lvl="0" marL="0" rtl="0" algn="ctr">
              <a:spcBef>
                <a:spcPts val="1200"/>
              </a:spcBef>
              <a:spcAft>
                <a:spcPts val="0"/>
              </a:spcAft>
              <a:buClr>
                <a:schemeClr val="dk1"/>
              </a:buClr>
              <a:buSzPts val="275"/>
              <a:buFont typeface="Arial"/>
              <a:buNone/>
            </a:pPr>
            <a:r>
              <a:rPr lang="en" sz="7300">
                <a:solidFill>
                  <a:srgbClr val="6AA84F"/>
                </a:solidFill>
                <a:latin typeface="Oswald Medium"/>
                <a:ea typeface="Oswald Medium"/>
                <a:cs typeface="Oswald Medium"/>
                <a:sym typeface="Oswald Medium"/>
              </a:rPr>
              <a:t>Contact</a:t>
            </a:r>
            <a:endParaRPr b="1" sz="4091">
              <a:solidFill>
                <a:schemeClr val="dk1"/>
              </a:solidFill>
              <a:latin typeface="Helvetica"/>
              <a:ea typeface="Helvetica"/>
              <a:cs typeface="Helvetica"/>
              <a:sym typeface="Helvetica"/>
            </a:endParaRPr>
          </a:p>
          <a:p>
            <a:pPr indent="0" lvl="0" marL="0" rtl="0" algn="ctr">
              <a:spcBef>
                <a:spcPts val="1200"/>
              </a:spcBef>
              <a:spcAft>
                <a:spcPts val="0"/>
              </a:spcAft>
              <a:buClr>
                <a:schemeClr val="dk1"/>
              </a:buClr>
              <a:buSzPts val="275"/>
              <a:buFont typeface="Arial"/>
              <a:buNone/>
            </a:pPr>
            <a:r>
              <a:rPr lang="en" sz="4800">
                <a:solidFill>
                  <a:schemeClr val="dk1"/>
                </a:solidFill>
                <a:latin typeface="Helvetica"/>
                <a:ea typeface="Helvetica"/>
                <a:cs typeface="Helvetica"/>
                <a:sym typeface="Helvetica"/>
              </a:rPr>
              <a:t>For more information or to schedule our Schools Outreach Programme at your school, please contact: </a:t>
            </a:r>
            <a:endParaRPr sz="4800">
              <a:solidFill>
                <a:schemeClr val="dk1"/>
              </a:solidFill>
              <a:latin typeface="Helvetica"/>
              <a:ea typeface="Helvetica"/>
              <a:cs typeface="Helvetica"/>
              <a:sym typeface="Helvetica"/>
            </a:endParaRPr>
          </a:p>
          <a:p>
            <a:pPr indent="0" lvl="0" marL="0" rtl="0" algn="ctr">
              <a:spcBef>
                <a:spcPts val="1200"/>
              </a:spcBef>
              <a:spcAft>
                <a:spcPts val="0"/>
              </a:spcAft>
              <a:buNone/>
            </a:pPr>
            <a:r>
              <a:rPr b="1" lang="en" sz="5563">
                <a:solidFill>
                  <a:schemeClr val="dk1"/>
                </a:solidFill>
                <a:latin typeface="Helvetica"/>
                <a:ea typeface="Helvetica"/>
                <a:cs typeface="Helvetica"/>
                <a:sym typeface="Helvetica"/>
              </a:rPr>
              <a:t>Dew Dance</a:t>
            </a:r>
            <a:br>
              <a:rPr b="1" lang="en" sz="5563">
                <a:solidFill>
                  <a:schemeClr val="dk1"/>
                </a:solidFill>
                <a:latin typeface="Helvetica"/>
                <a:ea typeface="Helvetica"/>
                <a:cs typeface="Helvetica"/>
                <a:sym typeface="Helvetica"/>
              </a:rPr>
            </a:br>
            <a:r>
              <a:rPr lang="en" sz="5563">
                <a:solidFill>
                  <a:schemeClr val="dk1"/>
                </a:solidFill>
                <a:latin typeface="Helvetica"/>
                <a:ea typeface="Helvetica"/>
                <a:cs typeface="Helvetica"/>
                <a:sym typeface="Helvetica"/>
              </a:rPr>
              <a:t>Email: </a:t>
            </a:r>
            <a:r>
              <a:rPr lang="en" sz="5563" u="sng">
                <a:solidFill>
                  <a:schemeClr val="hlink"/>
                </a:solidFill>
                <a:latin typeface="Helvetica"/>
                <a:ea typeface="Helvetica"/>
                <a:cs typeface="Helvetica"/>
                <a:sym typeface="Helvetica"/>
                <a:hlinkClick r:id="rId5"/>
              </a:rPr>
              <a:t>outreach@dewdance.co.uk</a:t>
            </a:r>
            <a:br>
              <a:rPr lang="en" sz="5563">
                <a:solidFill>
                  <a:schemeClr val="dk1"/>
                </a:solidFill>
                <a:latin typeface="Helvetica"/>
                <a:ea typeface="Helvetica"/>
                <a:cs typeface="Helvetica"/>
                <a:sym typeface="Helvetica"/>
              </a:rPr>
            </a:br>
            <a:r>
              <a:rPr lang="en" sz="5563">
                <a:solidFill>
                  <a:schemeClr val="dk1"/>
                </a:solidFill>
                <a:latin typeface="Helvetica"/>
                <a:ea typeface="Helvetica"/>
                <a:cs typeface="Helvetica"/>
                <a:sym typeface="Helvetica"/>
              </a:rPr>
              <a:t>Location: High Wycombe, Bucks</a:t>
            </a:r>
            <a:br>
              <a:rPr lang="en" sz="5563">
                <a:solidFill>
                  <a:schemeClr val="dk1"/>
                </a:solidFill>
                <a:latin typeface="Helvetica"/>
                <a:ea typeface="Helvetica"/>
                <a:cs typeface="Helvetica"/>
                <a:sym typeface="Helvetica"/>
              </a:rPr>
            </a:br>
            <a:r>
              <a:rPr lang="en" sz="5563">
                <a:solidFill>
                  <a:schemeClr val="dk1"/>
                </a:solidFill>
                <a:latin typeface="Helvetica"/>
                <a:ea typeface="Helvetica"/>
                <a:cs typeface="Helvetica"/>
                <a:sym typeface="Helvetica"/>
              </a:rPr>
              <a:t>Website:</a:t>
            </a:r>
            <a:r>
              <a:rPr lang="en" sz="5563">
                <a:solidFill>
                  <a:schemeClr val="dk1"/>
                </a:solidFill>
                <a:uFill>
                  <a:noFill/>
                </a:uFill>
                <a:latin typeface="Helvetica"/>
                <a:ea typeface="Helvetica"/>
                <a:cs typeface="Helvetica"/>
                <a:sym typeface="Helvetica"/>
                <a:hlinkClick r:id="rId6">
                  <a:extLst>
                    <a:ext uri="{A12FA001-AC4F-418D-AE19-62706E023703}">
                      <ahyp:hlinkClr val="tx"/>
                    </a:ext>
                  </a:extLst>
                </a:hlinkClick>
              </a:rPr>
              <a:t> </a:t>
            </a:r>
            <a:r>
              <a:rPr lang="en" sz="5563" u="sng">
                <a:solidFill>
                  <a:schemeClr val="hlink"/>
                </a:solidFill>
                <a:latin typeface="Helvetica"/>
                <a:ea typeface="Helvetica"/>
                <a:cs typeface="Helvetica"/>
                <a:sym typeface="Helvetica"/>
              </a:rPr>
              <a:t>www.dewdance.co.uk</a:t>
            </a:r>
            <a:endParaRPr sz="5563" u="sng">
              <a:solidFill>
                <a:schemeClr val="hlink"/>
              </a:solidFill>
              <a:latin typeface="Helvetica"/>
              <a:ea typeface="Helvetica"/>
              <a:cs typeface="Helvetica"/>
              <a:sym typeface="Helvetica"/>
            </a:endParaRPr>
          </a:p>
          <a:p>
            <a:pPr indent="0" lvl="0" marL="0" rtl="0" algn="l">
              <a:spcBef>
                <a:spcPts val="1200"/>
              </a:spcBef>
              <a:spcAft>
                <a:spcPts val="0"/>
              </a:spcAft>
              <a:buClr>
                <a:schemeClr val="dk1"/>
              </a:buClr>
              <a:buSzPts val="275"/>
              <a:buFont typeface="Arial"/>
              <a:buNone/>
            </a:pPr>
            <a:r>
              <a:t/>
            </a:r>
            <a:endParaRPr sz="4763">
              <a:solidFill>
                <a:schemeClr val="dk1"/>
              </a:solidFill>
              <a:latin typeface="Helvetica"/>
              <a:ea typeface="Helvetica"/>
              <a:cs typeface="Helvetica"/>
              <a:sym typeface="Helvetica"/>
            </a:endParaRPr>
          </a:p>
          <a:p>
            <a:pPr indent="0" lvl="0" marL="0" rtl="0" algn="l">
              <a:spcBef>
                <a:spcPts val="1200"/>
              </a:spcBef>
              <a:spcAft>
                <a:spcPts val="1200"/>
              </a:spcAft>
              <a:buNone/>
            </a:pPr>
            <a:r>
              <a:t/>
            </a:r>
            <a:endParaRPr/>
          </a:p>
        </p:txBody>
      </p:sp>
      <p:pic>
        <p:nvPicPr>
          <p:cNvPr id="98" name="Google Shape;98;p18"/>
          <p:cNvPicPr preferRelativeResize="0"/>
          <p:nvPr/>
        </p:nvPicPr>
        <p:blipFill>
          <a:blip r:embed="rId7">
            <a:alphaModFix/>
          </a:blip>
          <a:stretch>
            <a:fillRect/>
          </a:stretch>
        </p:blipFill>
        <p:spPr>
          <a:xfrm>
            <a:off x="8238900" y="63225"/>
            <a:ext cx="822425" cy="8224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